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5" r:id="rId4"/>
    <p:sldId id="258" r:id="rId5"/>
    <p:sldId id="260" r:id="rId6"/>
    <p:sldId id="261" r:id="rId7"/>
    <p:sldId id="262" r:id="rId8"/>
    <p:sldId id="263" r:id="rId9"/>
    <p:sldId id="264" r:id="rId10"/>
    <p:sldId id="259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87" d="100"/>
          <a:sy n="87" d="100"/>
        </p:scale>
        <p:origin x="-780" y="4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25.03.2019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25.03.2019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25.03.2019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25.03.2019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onsultant.ru/law/hotdocs/57212.html/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85800" y="2000241"/>
            <a:ext cx="7772400" cy="3214710"/>
          </a:xfrm>
        </p:spPr>
        <p:txBody>
          <a:bodyPr>
            <a:normAutofit fontScale="90000"/>
          </a:bodyPr>
          <a:lstStyle/>
          <a:p>
            <a:r>
              <a:rPr lang="ru-RU" sz="3100" b="1" dirty="0" smtClean="0"/>
              <a:t>Приказ Минтруда России N 52н, </a:t>
            </a:r>
            <a:r>
              <a:rPr lang="ru-RU" sz="3100" b="1" dirty="0" smtClean="0"/>
              <a:t/>
            </a:r>
            <a:br>
              <a:rPr lang="ru-RU" sz="3100" b="1" dirty="0" smtClean="0"/>
            </a:br>
            <a:r>
              <a:rPr lang="ru-RU" sz="3100" b="1" dirty="0" smtClean="0"/>
              <a:t>Минздрава </a:t>
            </a:r>
            <a:r>
              <a:rPr lang="ru-RU" sz="3100" b="1" dirty="0" smtClean="0"/>
              <a:t>России N 35н от 31.01.2019 </a:t>
            </a:r>
            <a:r>
              <a:rPr lang="ru-RU" sz="3100" b="1" dirty="0" smtClean="0"/>
              <a:t/>
            </a:r>
            <a:br>
              <a:rPr lang="ru-RU" sz="3100" b="1" dirty="0" smtClean="0"/>
            </a:br>
            <a:r>
              <a:rPr lang="ru-RU" sz="3100" b="1" dirty="0" smtClean="0"/>
              <a:t/>
            </a:r>
            <a:br>
              <a:rPr lang="ru-RU" sz="3100" b="1" dirty="0" smtClean="0"/>
            </a:br>
            <a:r>
              <a:rPr lang="ru-RU" sz="3100" b="1" dirty="0" smtClean="0"/>
              <a:t>"</a:t>
            </a:r>
            <a:r>
              <a:rPr lang="ru-RU" sz="3100" b="1" dirty="0" smtClean="0"/>
              <a:t>Об утверждении перечня медицинских обследований, необходимых для получения клинико-функциональных данных в зависимости от заболевания в целях проведения медико-социальной </a:t>
            </a:r>
            <a:r>
              <a:rPr lang="ru-RU" sz="3100" b="1" dirty="0" smtClean="0"/>
              <a:t>экспертизы«</a:t>
            </a:r>
            <a:br>
              <a:rPr lang="ru-RU" sz="3100" b="1" dirty="0" smtClean="0"/>
            </a:br>
            <a:r>
              <a:rPr lang="ru-RU" sz="3100" b="1" dirty="0" smtClean="0"/>
              <a:t/>
            </a:r>
            <a:br>
              <a:rPr lang="ru-RU" sz="3100" b="1" dirty="0" smtClean="0"/>
            </a:br>
            <a:r>
              <a:rPr lang="ru-RU" sz="2800" b="1" dirty="0" smtClean="0">
                <a:solidFill>
                  <a:srgbClr val="FF0000"/>
                </a:solidFill>
              </a:rPr>
              <a:t>Вступает в силу 29 марта 2019 г.</a:t>
            </a: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ru-RU" b="1" dirty="0" smtClean="0"/>
              <a:t>Приказ Министерства здравоохранения РФ от 31 января 2019  г. № </a:t>
            </a:r>
            <a:r>
              <a:rPr lang="ru-RU" b="1" dirty="0" smtClean="0"/>
              <a:t>36н.</a:t>
            </a:r>
          </a:p>
          <a:p>
            <a:pPr algn="ctr"/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"Об утверждении Порядка проведения экспертизы связи заболевания с профессией и формы медицинского заключения о наличии или об отсутствии профессионального заболевания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”</a:t>
            </a:r>
          </a:p>
          <a:p>
            <a:pPr algn="ctr"/>
            <a:endParaRPr lang="ru-RU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ru-RU" dirty="0" smtClean="0"/>
              <a:t>Зарегистрирован 19.03.2019 г. № 54085</a:t>
            </a:r>
          </a:p>
          <a:p>
            <a:r>
              <a:rPr lang="ru-RU" dirty="0" smtClean="0"/>
              <a:t>Опубликован на официальном </a:t>
            </a:r>
            <a:r>
              <a:rPr lang="ru-RU" dirty="0" err="1" smtClean="0"/>
              <a:t>интернет-портале</a:t>
            </a:r>
            <a:r>
              <a:rPr lang="ru-RU" dirty="0" smtClean="0"/>
              <a:t> правовой информации 20.03.19 г.</a:t>
            </a:r>
          </a:p>
          <a:p>
            <a:r>
              <a:rPr lang="ru-RU" b="1" dirty="0" smtClean="0"/>
              <a:t>Вступает в силу 31 марта 2019 г.</a:t>
            </a:r>
          </a:p>
          <a:p>
            <a:pPr algn="ctr"/>
            <a:endParaRPr lang="ru-RU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/>
              <a:t>2. Экспертиза связи заболевания с профессией проводится в рамках расследования и учета острых и хронических профессиональных заболеваний (отравлений), осуществляемых в порядке, предусмотренном </a:t>
            </a:r>
            <a:r>
              <a:rPr lang="ru-RU" b="1" dirty="0" smtClean="0"/>
              <a:t>Положением о расследовании и учете профессиональных заболеваний, утвержденным постановлением Правительства Российской Федерации от 15 декабря 2000  г. № 967</a:t>
            </a:r>
            <a:r>
              <a:rPr lang="ru-RU" b="1" baseline="30000" dirty="0" smtClean="0"/>
              <a:t>1 </a:t>
            </a:r>
            <a:r>
              <a:rPr lang="ru-RU" dirty="0" smtClean="0"/>
              <a:t>(далее - Положение), в отношении</a:t>
            </a:r>
            <a:r>
              <a:rPr lang="ru-RU" dirty="0" smtClean="0"/>
              <a:t>:</a:t>
            </a:r>
          </a:p>
          <a:p>
            <a:endParaRPr lang="ru-RU" dirty="0" smtClean="0"/>
          </a:p>
          <a:p>
            <a:r>
              <a:rPr lang="ru-RU" dirty="0" smtClean="0"/>
              <a:t>а) работников, выполняющих работу по трудовому договору (контракту);</a:t>
            </a:r>
          </a:p>
          <a:p>
            <a:r>
              <a:rPr lang="ru-RU" dirty="0" smtClean="0"/>
              <a:t>б) граждан, выполняющих работу по гражданско-правовому договору;</a:t>
            </a:r>
          </a:p>
          <a:p>
            <a:r>
              <a:rPr lang="ru-RU" dirty="0" smtClean="0"/>
              <a:t>в) студентов образовательных организаций высшего образования, профессиональных образовательных организаций, учащихся общеобразовательных организаций, работающих по трудовому договору во время практики в организациях;</a:t>
            </a:r>
          </a:p>
          <a:p>
            <a:r>
              <a:rPr lang="ru-RU" dirty="0" smtClean="0"/>
              <a:t>г) лиц, осужденных к лишению свободы и привлекаемых к труду;</a:t>
            </a:r>
          </a:p>
          <a:p>
            <a:r>
              <a:rPr lang="ru-RU" dirty="0" err="1" smtClean="0"/>
              <a:t>д</a:t>
            </a:r>
            <a:r>
              <a:rPr lang="ru-RU" dirty="0" smtClean="0"/>
              <a:t>) других лиц, участвующих в производственной деятельности организации или индивидуального предпринимателя.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411807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3. Экспертиза связи заболевания с профессией проводится </a:t>
            </a:r>
            <a:r>
              <a:rPr lang="ru-RU" b="1" dirty="0" smtClean="0"/>
              <a:t>специализированной медицинской организацией или специализированным структурным подразделением </a:t>
            </a:r>
            <a:r>
              <a:rPr lang="ru-RU" dirty="0" smtClean="0"/>
              <a:t>медицинской </a:t>
            </a:r>
            <a:r>
              <a:rPr lang="ru-RU" b="1" dirty="0" smtClean="0"/>
              <a:t>или иной </a:t>
            </a:r>
            <a:r>
              <a:rPr lang="ru-RU" dirty="0" smtClean="0"/>
              <a:t>организации, </a:t>
            </a:r>
            <a:r>
              <a:rPr lang="ru-RU" b="1" dirty="0" smtClean="0"/>
              <a:t>имеющей лицензию </a:t>
            </a:r>
            <a:r>
              <a:rPr lang="ru-RU" dirty="0" smtClean="0"/>
              <a:t>на медицинскую деятельность в части работ (услуг) по </a:t>
            </a:r>
            <a:r>
              <a:rPr lang="ru-RU" b="1" dirty="0" smtClean="0"/>
              <a:t>“профпатологии” и “экспертизе связи заболевания с профессией”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(далее - центр профессиональной патологии).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85728"/>
            <a:ext cx="8401080" cy="796908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chemeClr val="accent2">
                    <a:lumMod val="75000"/>
                  </a:schemeClr>
                </a:solidFill>
              </a:rPr>
              <a:t>Острое профессиональное заболевание</a:t>
            </a:r>
            <a:endParaRPr lang="ru-RU" sz="36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428736"/>
            <a:ext cx="8401080" cy="4697427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/>
              <a:t>4. Для </a:t>
            </a:r>
            <a:r>
              <a:rPr lang="ru-RU" dirty="0" smtClean="0"/>
              <a:t>экспертизы связи острого профессионального заболевания (отравления) с профессией </a:t>
            </a:r>
            <a:r>
              <a:rPr lang="ru-RU" b="1" dirty="0" smtClean="0"/>
              <a:t>гражданин направляется в центр профессиональной патологии медицинской организацией, установившей предварительный диагноз </a:t>
            </a:r>
            <a:r>
              <a:rPr lang="ru-RU" dirty="0" smtClean="0"/>
              <a:t>- острое профессиональное заболевание (отравление), непосредственно </a:t>
            </a:r>
            <a:r>
              <a:rPr lang="ru-RU" b="1" dirty="0" smtClean="0"/>
              <a:t>после оказания гражданину специализированной медицинской помощи с выдачей ему направления</a:t>
            </a:r>
            <a:r>
              <a:rPr lang="ru-RU" dirty="0" smtClean="0"/>
              <a:t>.</a:t>
            </a:r>
          </a:p>
          <a:p>
            <a:endParaRPr lang="ru-RU" dirty="0" smtClean="0"/>
          </a:p>
          <a:p>
            <a:r>
              <a:rPr lang="ru-RU" dirty="0" smtClean="0"/>
              <a:t>5. </a:t>
            </a:r>
            <a:r>
              <a:rPr lang="ru-RU" b="1" dirty="0" smtClean="0"/>
              <a:t>Медицинская организация, установившая предварительный диагноз - острое профессиональное заболевание </a:t>
            </a:r>
            <a:r>
              <a:rPr lang="ru-RU" dirty="0" smtClean="0"/>
              <a:t>(отравление), для проведения экспертизы связи острого профессионального заболевания (отравления) с профессией в день выдачи гражданину направления, указанного в пункте 4 настоящего Порядка, </a:t>
            </a:r>
            <a:r>
              <a:rPr lang="ru-RU" b="1" dirty="0" smtClean="0"/>
              <a:t>представляет в центр профессиональной патологии следующие документы</a:t>
            </a:r>
            <a:r>
              <a:rPr lang="ru-RU" dirty="0" smtClean="0"/>
              <a:t>:</a:t>
            </a:r>
            <a:endParaRPr lang="ru-RU" dirty="0" smtClean="0"/>
          </a:p>
          <a:p>
            <a:r>
              <a:rPr lang="ru-RU" b="1" dirty="0" smtClean="0"/>
              <a:t>а) выписку из </a:t>
            </a:r>
            <a:r>
              <a:rPr lang="ru-RU" b="1" dirty="0" smtClean="0"/>
              <a:t>медицинской </a:t>
            </a:r>
            <a:r>
              <a:rPr lang="ru-RU" b="1" dirty="0" smtClean="0"/>
              <a:t>документации, содержащую клинические данные состояния здоровья гражданина;</a:t>
            </a:r>
          </a:p>
          <a:p>
            <a:r>
              <a:rPr lang="ru-RU" b="1" dirty="0" smtClean="0"/>
              <a:t>б) санитарно-гигиеническую характеристику условий труда работника.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74638"/>
            <a:ext cx="8715436" cy="582594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</a:rPr>
              <a:t>Хроническое профессиональное заболевание</a:t>
            </a:r>
            <a:endParaRPr lang="ru-RU" sz="28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785794"/>
            <a:ext cx="8715436" cy="5500726"/>
          </a:xfrm>
        </p:spPr>
        <p:txBody>
          <a:bodyPr>
            <a:normAutofit fontScale="92500" lnSpcReduction="20000"/>
          </a:bodyPr>
          <a:lstStyle/>
          <a:p>
            <a:r>
              <a:rPr lang="ru-RU" sz="1600" dirty="0" smtClean="0"/>
              <a:t>6. Для экспертизы связи хронического профессионального заболевания (отравления) с профессией гражданин направляется в центр профессиональной патологии </a:t>
            </a:r>
            <a:r>
              <a:rPr lang="ru-RU" sz="1600" b="1" dirty="0" err="1" smtClean="0"/>
              <a:t>врачом-профпатологом</a:t>
            </a:r>
            <a:r>
              <a:rPr lang="ru-RU" sz="1600" b="1" dirty="0" smtClean="0"/>
              <a:t> медицинской организации по месту жительства или пребывания </a:t>
            </a:r>
            <a:r>
              <a:rPr lang="ru-RU" sz="1600" dirty="0" smtClean="0"/>
              <a:t>(с учетом права на выбор медицинской организации), установившим предварительный диагноз - хроническое профессиональное заболевание (отравление), </a:t>
            </a:r>
            <a:r>
              <a:rPr lang="ru-RU" sz="1600" b="1" dirty="0" smtClean="0"/>
              <a:t>в тридцатидневный срок после установления предварительного диагноза хронического профессионального заболевания (отравления) с выдачей ему направления</a:t>
            </a:r>
            <a:r>
              <a:rPr lang="ru-RU" sz="1600" b="1" dirty="0" smtClean="0"/>
              <a:t>.</a:t>
            </a:r>
          </a:p>
          <a:p>
            <a:endParaRPr lang="ru-RU" sz="1600" b="1" dirty="0" smtClean="0"/>
          </a:p>
          <a:p>
            <a:r>
              <a:rPr lang="ru-RU" sz="1600" dirty="0" smtClean="0"/>
              <a:t>7. </a:t>
            </a:r>
            <a:r>
              <a:rPr lang="ru-RU" sz="1600" b="1" dirty="0" smtClean="0"/>
              <a:t>Медицинская организация</a:t>
            </a:r>
            <a:r>
              <a:rPr lang="ru-RU" sz="1600" dirty="0" smtClean="0"/>
              <a:t>, установившая предварительный диагноз “хроническое профессиональное заболевание (отравление)”, в день выдачи гражданину направления, указанного в пункте 6 настоящего Порядка, </a:t>
            </a:r>
            <a:r>
              <a:rPr lang="ru-RU" sz="1600" b="1" dirty="0" smtClean="0"/>
              <a:t>представляет в центр профессиональной патологии следующие документы:</a:t>
            </a:r>
          </a:p>
          <a:p>
            <a:r>
              <a:rPr lang="ru-RU" sz="1600" dirty="0" smtClean="0"/>
              <a:t>а) выписку из медицинской документации гражданина, содержащую клинические данные состояния здоровья гражданина;</a:t>
            </a:r>
          </a:p>
          <a:p>
            <a:r>
              <a:rPr lang="ru-RU" sz="1600" dirty="0" smtClean="0"/>
              <a:t>б) сведения о результатах обязательных предварительных (при поступлении на работу) и периодических (в течение трудовой деятельности) медицинских осмотров;</a:t>
            </a:r>
          </a:p>
          <a:p>
            <a:r>
              <a:rPr lang="ru-RU" sz="1600" dirty="0" smtClean="0"/>
              <a:t>в) санитарно-гигиеническую характеристику условий труда работника;</a:t>
            </a:r>
          </a:p>
          <a:p>
            <a:r>
              <a:rPr lang="ru-RU" sz="1600" dirty="0" smtClean="0"/>
              <a:t>г) копии трудовой книжки или иных документов, подтверждающих трудовые отношения между работником и работодателем</a:t>
            </a:r>
            <a:r>
              <a:rPr lang="ru-RU" sz="1600" dirty="0" smtClean="0"/>
              <a:t>.</a:t>
            </a:r>
          </a:p>
          <a:p>
            <a:endParaRPr lang="ru-RU" sz="1600" dirty="0" smtClean="0"/>
          </a:p>
          <a:p>
            <a:r>
              <a:rPr lang="ru-RU" sz="1600" dirty="0" smtClean="0"/>
              <a:t>8. Медицинская организация, установившая предварительный диагноз “хроническое профессиональное заболевание (отравление)”, в день выдачи гражданину направления, указанного в пункте 6 настоящего Порядка, </a:t>
            </a:r>
            <a:r>
              <a:rPr lang="ru-RU" sz="1600" b="1" dirty="0" smtClean="0"/>
              <a:t>также представляет в центр профессиональной патологии результаты специальной оценки условий труда рабочего места работника</a:t>
            </a:r>
            <a:r>
              <a:rPr lang="ru-RU" sz="1600" b="1" baseline="30000" dirty="0" smtClean="0"/>
              <a:t>2</a:t>
            </a:r>
            <a:r>
              <a:rPr lang="ru-RU" sz="1600" b="1" dirty="0" smtClean="0"/>
              <a:t> (при наличии).</a:t>
            </a:r>
          </a:p>
          <a:p>
            <a:endParaRPr lang="ru-RU" sz="1600" dirty="0" smtClean="0"/>
          </a:p>
          <a:p>
            <a:r>
              <a:rPr lang="ru-RU" sz="1600" dirty="0" smtClean="0"/>
              <a:t> </a:t>
            </a:r>
            <a:endParaRPr lang="ru-RU" sz="16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268931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9</a:t>
            </a:r>
            <a:r>
              <a:rPr lang="ru-RU" dirty="0" smtClean="0"/>
              <a:t>. Документы, указанные в пунктах 4 - 7, 20 настоящего Порядка, </a:t>
            </a:r>
            <a:r>
              <a:rPr lang="ru-RU" b="1" dirty="0" smtClean="0"/>
              <a:t>могут быть представлены на бумажном носителе путем направления заказным почтовым отправлением с уведомлением о вручении</a:t>
            </a:r>
            <a:r>
              <a:rPr lang="ru-RU" dirty="0" smtClean="0"/>
              <a:t> либо в виде </a:t>
            </a:r>
            <a:r>
              <a:rPr lang="ru-RU" b="1" dirty="0" smtClean="0"/>
              <a:t>электронного документа </a:t>
            </a:r>
            <a:r>
              <a:rPr lang="ru-RU" dirty="0" smtClean="0"/>
              <a:t>посредством информационно-телекоммуникационной сети “Интернет”, в том числе с использованием федеральной государственной информационной системы “Единый портал государственных и муниципальных услуг (функций</a:t>
            </a:r>
            <a:r>
              <a:rPr lang="ru-RU" dirty="0" smtClean="0"/>
              <a:t>)”.</a:t>
            </a:r>
          </a:p>
          <a:p>
            <a:endParaRPr lang="ru-RU" dirty="0" smtClean="0"/>
          </a:p>
          <a:p>
            <a:r>
              <a:rPr lang="ru-RU" dirty="0" smtClean="0"/>
              <a:t>10. Документы, указанные в пунктах 4 - 7 и 20 настоящего Порядка, регистрируются в день их поступления в центр профессиональной патологии.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411807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11. Для проведения экспертизы связи острого профессионального заболевания (отравления) или хронического профессионального заболевания (отравления) с профессией в центре профессиональной патологии </a:t>
            </a:r>
            <a:r>
              <a:rPr lang="ru-RU" b="1" dirty="0" smtClean="0"/>
              <a:t>формируется постоянно действующая врачебная комиссия по проведению экспертизы связи заболевания с профессией </a:t>
            </a:r>
            <a:r>
              <a:rPr lang="ru-RU" dirty="0" smtClean="0"/>
              <a:t>(далее - врачебная комиссия</a:t>
            </a:r>
            <a:r>
              <a:rPr lang="ru-RU" dirty="0" smtClean="0"/>
              <a:t>).</a:t>
            </a:r>
          </a:p>
          <a:p>
            <a:endParaRPr lang="ru-RU" dirty="0" smtClean="0"/>
          </a:p>
          <a:p>
            <a:r>
              <a:rPr lang="ru-RU" b="1" dirty="0" smtClean="0"/>
              <a:t>Экспертиза связи острого </a:t>
            </a:r>
            <a:r>
              <a:rPr lang="ru-RU" dirty="0" smtClean="0"/>
              <a:t>профессионального заболевания (отравления) с профессией </a:t>
            </a:r>
            <a:r>
              <a:rPr lang="ru-RU" b="1" dirty="0" smtClean="0"/>
              <a:t>проводится в течение 10 рабочих дней с момента представления в центр профессиональной патологии </a:t>
            </a:r>
            <a:r>
              <a:rPr lang="ru-RU" dirty="0" smtClean="0"/>
              <a:t>документов, указанных в пунктах 4 и 5 настоящего Порядка, и включает в себя рассмотрение данных документов.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411807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12. По результатам проведения экспертизы связи острого профессионального заболевания (отравления) с профессией </a:t>
            </a:r>
            <a:r>
              <a:rPr lang="ru-RU" b="1" dirty="0" smtClean="0"/>
              <a:t>врачебная комиссия выносит одно из следующих решений</a:t>
            </a:r>
            <a:r>
              <a:rPr lang="ru-RU" dirty="0" smtClean="0"/>
              <a:t>:</a:t>
            </a:r>
          </a:p>
          <a:p>
            <a:endParaRPr lang="ru-RU" dirty="0" smtClean="0"/>
          </a:p>
          <a:p>
            <a:r>
              <a:rPr lang="ru-RU" dirty="0" smtClean="0"/>
              <a:t>а) о наличии причинно-следственной связи заболевания с профессиональной деятельностью - и устанавливает заключительный диагноз острого профессионального заболевания (отравления</a:t>
            </a:r>
            <a:r>
              <a:rPr lang="ru-RU" dirty="0" smtClean="0"/>
              <a:t>);</a:t>
            </a:r>
          </a:p>
          <a:p>
            <a:endParaRPr lang="ru-RU" dirty="0" smtClean="0"/>
          </a:p>
          <a:p>
            <a:r>
              <a:rPr lang="ru-RU" dirty="0" smtClean="0"/>
              <a:t>б) об отсутствии причинно-следственной связи заболевания с профессиональной деятельностью (острого профессионального заболевания (отравления).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411807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13. </a:t>
            </a:r>
            <a:r>
              <a:rPr lang="ru-RU" b="1" dirty="0" smtClean="0"/>
              <a:t>Экспертиза связи хронического </a:t>
            </a:r>
            <a:r>
              <a:rPr lang="ru-RU" dirty="0" smtClean="0"/>
              <a:t>профессионального </a:t>
            </a:r>
            <a:r>
              <a:rPr lang="ru-RU" b="1" dirty="0" smtClean="0"/>
              <a:t>заболевания</a:t>
            </a:r>
            <a:r>
              <a:rPr lang="ru-RU" dirty="0" smtClean="0"/>
              <a:t> (отравления) с профессией проводится врачами-специалистами - членами врачебной комиссии </a:t>
            </a:r>
            <a:r>
              <a:rPr lang="ru-RU" b="1" dirty="0" smtClean="0"/>
              <a:t>в течение 30 рабочих дней с момента представления в центр профессиональной патологии документов</a:t>
            </a:r>
            <a:r>
              <a:rPr lang="ru-RU" dirty="0" smtClean="0"/>
              <a:t>, указанных в пунктах 6 и 7 настоящего Порядка, и включает в себя рассмотрение данных документов, результатов осмотров врачами-специалистами и исследований, проведенных в центре профессиональной патологии по назначению врачебной комиссии указанного центра</a:t>
            </a:r>
            <a:r>
              <a:rPr lang="ru-RU" dirty="0" smtClean="0"/>
              <a:t>.</a:t>
            </a:r>
          </a:p>
          <a:p>
            <a:endParaRPr lang="ru-RU" dirty="0" smtClean="0"/>
          </a:p>
          <a:p>
            <a:r>
              <a:rPr lang="ru-RU" dirty="0" smtClean="0"/>
              <a:t>14. В случае если время проведения дополнительных осмотров врачами-специалистами и исследований превышает установленный в пункте 13 настоящего Порядка срок проведения экспертизы связи хронического профессионального заболевания (отравления) с профессией, </a:t>
            </a:r>
            <a:r>
              <a:rPr lang="ru-RU" b="1" dirty="0" smtClean="0"/>
              <a:t>срок проведения данной экспертизы по решению врачебной комиссии продлевается до получения результатов указанных осмотров и исследований, но не более чем на 30 рабочих дней.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15. По результатам проведения экспертизы связи хронического профессионального заболевания (отравления) с профессией врачебная комиссия устанавливает заключительный диагноз хронического профессионального заболевания (отравления) и выносит одно из следующих решений:</a:t>
            </a:r>
          </a:p>
          <a:p>
            <a:r>
              <a:rPr lang="ru-RU" dirty="0" smtClean="0"/>
              <a:t>а) о наличии причинно-следственной связи заболевания с профессиональной деятельностью;</a:t>
            </a:r>
          </a:p>
          <a:p>
            <a:r>
              <a:rPr lang="ru-RU" dirty="0" smtClean="0"/>
              <a:t>б) об отсутствии причинно-следственной связи заболевания с профессиональной деятельностью (хронического профессионального заболевания (отравления).</a:t>
            </a:r>
          </a:p>
          <a:p>
            <a:endParaRPr lang="ru-RU" dirty="0" smtClean="0"/>
          </a:p>
          <a:p>
            <a:r>
              <a:rPr lang="ru-RU" dirty="0" smtClean="0"/>
              <a:t>16</a:t>
            </a:r>
            <a:r>
              <a:rPr lang="ru-RU" dirty="0" smtClean="0"/>
              <a:t>. Сведения о принятых решениях, указанных в пунктах 12 и 15 настоящего Порядка, и мотивированное обоснование установленного диагноза (при его наличии) отражаются в протоколе врачебной комиссии, а также вносятся в медицинскую документацию пациента.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929354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b="1" dirty="0" smtClean="0"/>
              <a:t>    В </a:t>
            </a:r>
            <a:r>
              <a:rPr lang="ru-RU" b="1" dirty="0" smtClean="0"/>
              <a:t>направлении на медико-социальную экспертизу указываются данные </a:t>
            </a:r>
            <a:endParaRPr lang="ru-RU" b="1" dirty="0" smtClean="0"/>
          </a:p>
          <a:p>
            <a:r>
              <a:rPr lang="ru-RU" dirty="0" smtClean="0"/>
              <a:t>о </a:t>
            </a:r>
            <a:r>
              <a:rPr lang="ru-RU" dirty="0" smtClean="0"/>
              <a:t>состоянии здоровья гражданина, отражающие степень нарушения функций органов и систем</a:t>
            </a:r>
            <a:r>
              <a:rPr lang="ru-RU" dirty="0" smtClean="0"/>
              <a:t>,</a:t>
            </a:r>
          </a:p>
          <a:p>
            <a:r>
              <a:rPr lang="ru-RU" dirty="0" smtClean="0"/>
              <a:t> </a:t>
            </a:r>
            <a:r>
              <a:rPr lang="ru-RU" dirty="0" smtClean="0"/>
              <a:t>состояние компенсаторных возможностей организма, </a:t>
            </a:r>
            <a:endParaRPr lang="ru-RU" dirty="0" smtClean="0"/>
          </a:p>
          <a:p>
            <a:r>
              <a:rPr lang="ru-RU" dirty="0" smtClean="0"/>
              <a:t>сведения </a:t>
            </a:r>
            <a:r>
              <a:rPr lang="ru-RU" dirty="0" smtClean="0"/>
              <a:t>о результатах медицинских обследований, необходимых для получения клинико-функциональных данных в зависимости от заболевания в целях проведения медико-социальной экспертизы</a:t>
            </a:r>
            <a:r>
              <a:rPr lang="ru-RU" dirty="0" smtClean="0"/>
              <a:t>,</a:t>
            </a:r>
          </a:p>
          <a:p>
            <a:r>
              <a:rPr lang="ru-RU" dirty="0" smtClean="0"/>
              <a:t>а </a:t>
            </a:r>
            <a:r>
              <a:rPr lang="ru-RU" dirty="0" smtClean="0"/>
              <a:t>также результаты проведенных реабилитационных или </a:t>
            </a:r>
            <a:r>
              <a:rPr lang="ru-RU" dirty="0" err="1" smtClean="0"/>
              <a:t>абилитационных</a:t>
            </a:r>
            <a:r>
              <a:rPr lang="ru-RU" dirty="0" smtClean="0"/>
              <a:t> мероприятий</a:t>
            </a:r>
            <a:r>
              <a:rPr lang="ru-RU" dirty="0" smtClean="0"/>
              <a:t>.</a:t>
            </a:r>
          </a:p>
          <a:p>
            <a:endParaRPr lang="ru-RU" dirty="0" smtClean="0"/>
          </a:p>
          <a:p>
            <a:pPr>
              <a:buNone/>
            </a:pPr>
            <a:r>
              <a:rPr lang="ru-RU" b="1" dirty="0" smtClean="0"/>
              <a:t>     Приведен </a:t>
            </a:r>
            <a:r>
              <a:rPr lang="ru-RU" b="1" dirty="0" smtClean="0"/>
              <a:t>перечень медицинских обследований (основные и дополнительные исследования) у взрослого и у детского населения, включая сроки давности, которые не должны превышаться</a:t>
            </a:r>
            <a:r>
              <a:rPr lang="ru-RU" b="1" dirty="0" smtClean="0"/>
              <a:t>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  <a:p>
            <a:endParaRPr lang="ru-RU" dirty="0" smtClean="0">
              <a:hlinkClick r:id="rId2"/>
            </a:endParaRPr>
          </a:p>
          <a:p>
            <a:r>
              <a:rPr lang="ru-RU" dirty="0" smtClean="0">
                <a:hlinkClick r:id="rId2"/>
              </a:rPr>
              <a:t>http</a:t>
            </a:r>
            <a:r>
              <a:rPr lang="ru-RU" dirty="0" smtClean="0">
                <a:hlinkClick r:id="rId2"/>
              </a:rPr>
              <a:t>://www.consultant.ru/law/hotdocs/57212.html/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© </a:t>
            </a:r>
            <a:r>
              <a:rPr lang="ru-RU" dirty="0" err="1" smtClean="0"/>
              <a:t>КонсультантПлюс</a:t>
            </a:r>
            <a:r>
              <a:rPr lang="ru-RU" dirty="0" smtClean="0"/>
              <a:t>, 1997-2019</a:t>
            </a:r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785794"/>
            <a:ext cx="8229600" cy="5383219"/>
          </a:xfrm>
        </p:spPr>
        <p:txBody>
          <a:bodyPr>
            <a:normAutofit fontScale="55000" lnSpcReduction="20000"/>
          </a:bodyPr>
          <a:lstStyle/>
          <a:p>
            <a:r>
              <a:rPr lang="ru-RU" dirty="0" smtClean="0"/>
              <a:t>17. На основании протокола врачебной комиссии уполномоченный руководителем центра профессиональной патологии медицинский работник в течение одного рабочего дня с момента вынесения врачебной комиссией одного из решений, указанных в пунктах 12 и 15 настоящего Порядка, </a:t>
            </a:r>
            <a:r>
              <a:rPr lang="ru-RU" b="1" dirty="0" smtClean="0"/>
              <a:t>оформляет медицинское заключение о наличии или об отсутствии у гражданина профессионального заболевания </a:t>
            </a:r>
            <a:r>
              <a:rPr lang="ru-RU" dirty="0" smtClean="0"/>
              <a:t>(далее - медицинское заключение) по форме, предусмотренной приложением № 2 к настоящему приказу</a:t>
            </a:r>
            <a:r>
              <a:rPr lang="ru-RU" dirty="0" smtClean="0"/>
              <a:t>.</a:t>
            </a:r>
          </a:p>
          <a:p>
            <a:endParaRPr lang="ru-RU" dirty="0" smtClean="0"/>
          </a:p>
          <a:p>
            <a:r>
              <a:rPr lang="ru-RU" b="1" dirty="0" smtClean="0"/>
              <a:t>18. Медицинское заключение оформляется на бумажном носителе в четырех экземплярах, из которых</a:t>
            </a:r>
            <a:r>
              <a:rPr lang="ru-RU" b="1" dirty="0" smtClean="0"/>
              <a:t>:</a:t>
            </a:r>
          </a:p>
          <a:p>
            <a:endParaRPr lang="ru-RU" b="1" dirty="0" smtClean="0"/>
          </a:p>
          <a:p>
            <a:r>
              <a:rPr lang="ru-RU" dirty="0" smtClean="0"/>
              <a:t>а) один экземпляр выдается гражданину (его законному представителю);</a:t>
            </a:r>
          </a:p>
          <a:p>
            <a:r>
              <a:rPr lang="ru-RU" dirty="0" smtClean="0"/>
              <a:t>б) второй экземпляр направляется в территориальный орган Фонда социального страхования Российской Федерации;</a:t>
            </a:r>
          </a:p>
          <a:p>
            <a:r>
              <a:rPr lang="ru-RU" dirty="0" smtClean="0"/>
              <a:t>в) третий экземпляр направляется в медицинскую организацию, установившую предварительный диагноз острого профессионального заболевания (отравления) или хронического профессионального заболевания (отравления);</a:t>
            </a:r>
          </a:p>
          <a:p>
            <a:r>
              <a:rPr lang="ru-RU" dirty="0" smtClean="0"/>
              <a:t>г) четвертый экземпляр хранится в медицинской документации гражданина в центре профессиональной патологии в течение 50 лет.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>
            <a:normAutofit fontScale="55000" lnSpcReduction="20000"/>
          </a:bodyPr>
          <a:lstStyle/>
          <a:p>
            <a:r>
              <a:rPr lang="ru-RU" dirty="0" smtClean="0"/>
              <a:t>19</a:t>
            </a:r>
            <a:r>
              <a:rPr lang="ru-RU" b="1" dirty="0" smtClean="0"/>
              <a:t>. Установленный диагноз </a:t>
            </a:r>
            <a:r>
              <a:rPr lang="ru-RU" dirty="0" smtClean="0"/>
              <a:t>“острое или хроническое профессиональное заболевание (отравление)” </a:t>
            </a:r>
            <a:r>
              <a:rPr lang="ru-RU" b="1" dirty="0" smtClean="0"/>
              <a:t>может быть изменен или отменен центром профессиональной патологии на основании результатов дополнительно проведенных исследований и экспертизы</a:t>
            </a:r>
            <a:r>
              <a:rPr lang="ru-RU" dirty="0" smtClean="0"/>
              <a:t>. </a:t>
            </a:r>
            <a:endParaRPr lang="ru-RU" dirty="0" smtClean="0"/>
          </a:p>
          <a:p>
            <a:r>
              <a:rPr lang="ru-RU" dirty="0" smtClean="0"/>
              <a:t>Рассмотрение </a:t>
            </a:r>
            <a:r>
              <a:rPr lang="ru-RU" b="1" dirty="0" smtClean="0"/>
              <a:t>особо сложных случаев </a:t>
            </a:r>
            <a:r>
              <a:rPr lang="ru-RU" dirty="0" smtClean="0"/>
              <a:t>профессиональных заболеваний возлагается </a:t>
            </a:r>
            <a:r>
              <a:rPr lang="ru-RU" b="1" dirty="0" smtClean="0"/>
              <a:t>на Центр профессиональной патологии Министерства здравоохранения Российской Федерации</a:t>
            </a:r>
            <a:r>
              <a:rPr lang="ru-RU" b="1" baseline="30000" dirty="0" smtClean="0"/>
              <a:t>3</a:t>
            </a:r>
            <a:r>
              <a:rPr lang="ru-RU" baseline="30000" dirty="0" smtClean="0"/>
              <a:t>, 4</a:t>
            </a:r>
            <a:r>
              <a:rPr lang="ru-RU" dirty="0" smtClean="0"/>
              <a:t>.</a:t>
            </a:r>
          </a:p>
          <a:p>
            <a:r>
              <a:rPr lang="ru-RU" dirty="0" smtClean="0"/>
              <a:t>20. </a:t>
            </a:r>
            <a:r>
              <a:rPr lang="ru-RU" b="1" dirty="0" smtClean="0"/>
              <a:t>В целях изменения или отмены установленного диагноза </a:t>
            </a:r>
            <a:r>
              <a:rPr lang="ru-RU" dirty="0" smtClean="0"/>
              <a:t>“острое профессиональное заболевание (отравление) или хроническое профессиональное заболевание (отравление)” </a:t>
            </a:r>
            <a:r>
              <a:rPr lang="ru-RU" b="1" dirty="0" smtClean="0"/>
              <a:t>гражданин</a:t>
            </a:r>
            <a:r>
              <a:rPr lang="ru-RU" dirty="0" smtClean="0"/>
              <a:t> (его законный представитель) </a:t>
            </a:r>
            <a:r>
              <a:rPr lang="ru-RU" b="1" dirty="0" smtClean="0"/>
              <a:t>может обратиться в центр профессиональной патологии с заявлением о проведении экспертизы связи заболевания с профессией </a:t>
            </a:r>
            <a:r>
              <a:rPr lang="ru-RU" dirty="0" smtClean="0"/>
              <a:t>(далее - заявление) в свободной форме</a:t>
            </a:r>
            <a:r>
              <a:rPr lang="ru-RU" b="1" dirty="0" smtClean="0"/>
              <a:t>, содержащим согласие гражданина на запрос медицинской документации, необходимой для проведения экспертизы связи заболевания с профессией, а также документов, указанных в пунктах 5 и 7 настоящего Порядка</a:t>
            </a:r>
            <a:r>
              <a:rPr lang="ru-RU" dirty="0" smtClean="0"/>
              <a:t>.</a:t>
            </a:r>
          </a:p>
          <a:p>
            <a:endParaRPr lang="ru-RU" dirty="0" smtClean="0"/>
          </a:p>
          <a:p>
            <a:r>
              <a:rPr lang="ru-RU" dirty="0" smtClean="0"/>
              <a:t>21. Для проведения экспертизы связи заболевания с профессией в особо сложных случаях гражданин направляется в центр профессиональной патологии Министерства здравоохранения Российской Федерации врачебной комиссией центра профессиональной патологии с выдачей ему направления.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715040"/>
          </a:xfrm>
        </p:spPr>
        <p:txBody>
          <a:bodyPr>
            <a:normAutofit fontScale="55000" lnSpcReduction="20000"/>
          </a:bodyPr>
          <a:lstStyle/>
          <a:p>
            <a:r>
              <a:rPr lang="ru-RU" dirty="0" smtClean="0"/>
              <a:t>24. На основании указанного в пункте 20 настоящего Порядка заявления гражданина (если заявление подано в центр профессиональной патологии, ранее не проводивший экспертизу связи заболевания с профессией данного гражданина) </a:t>
            </a:r>
            <a:r>
              <a:rPr lang="ru-RU" b="1" dirty="0" smtClean="0"/>
              <a:t>центр профессиональной патологии при необходимости запрашивает у центра профессиональной патологии, выдавшего медицинское заключение, копии документов, указанных в пунктах 5, 7 и 17 настоящего Порядка.</a:t>
            </a:r>
          </a:p>
          <a:p>
            <a:r>
              <a:rPr lang="ru-RU" dirty="0" smtClean="0"/>
              <a:t>25. При оформлении медицинского заключения по результатам экспертизы связи заболевания с профессией, проведенной врачебной комиссией центра профессиональной патологии или центра профессиональной патологии Министерства здравоохранения Российской Федерации в соответствии с пунктом 19 настоящего Порядка, в строке “Заключение врачебной комиссии”, помимо информации о наличии или об отсутствии у гражданина профессионального заболевания (отравления), указывается одно из следующих положений:</a:t>
            </a:r>
          </a:p>
          <a:p>
            <a:r>
              <a:rPr lang="ru-RU" dirty="0" smtClean="0"/>
              <a:t>а) об оставлении ранее установленного диагноза острого или хронического профессионального заболевания (отравления) без изменений;</a:t>
            </a:r>
          </a:p>
          <a:p>
            <a:r>
              <a:rPr lang="ru-RU" dirty="0" smtClean="0"/>
              <a:t>б) об отмене ранее установленного диагноза острого или хронического профессионального заболевания (отравления);</a:t>
            </a:r>
          </a:p>
          <a:p>
            <a:r>
              <a:rPr lang="ru-RU" dirty="0" smtClean="0"/>
              <a:t>в) об изменении ранее установленного диагноза острого или хронического профессионального заболевания (отравления);</a:t>
            </a:r>
          </a:p>
          <a:p>
            <a:r>
              <a:rPr lang="ru-RU" dirty="0" smtClean="0"/>
              <a:t>г) об установлении впервые диагноза острого или хронического профессионального заболевания 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340369"/>
          </a:xfrm>
        </p:spPr>
        <p:txBody>
          <a:bodyPr/>
          <a:lstStyle/>
          <a:p>
            <a:pPr algn="ctr">
              <a:buNone/>
            </a:pPr>
            <a:r>
              <a:rPr lang="ru-RU" b="1" dirty="0" smtClean="0"/>
              <a:t>I. Медицинские обследования, </a:t>
            </a:r>
            <a:r>
              <a:rPr lang="ru-RU" b="1" dirty="0" smtClean="0"/>
              <a:t>необходимые </a:t>
            </a:r>
            <a:r>
              <a:rPr lang="ru-RU" b="1" dirty="0" smtClean="0"/>
              <a:t>для получения</a:t>
            </a:r>
          </a:p>
          <a:p>
            <a:pPr algn="ctr">
              <a:buNone/>
            </a:pPr>
            <a:r>
              <a:rPr lang="ru-RU" b="1" dirty="0" smtClean="0"/>
              <a:t>клинико-функциональных данных в зависимости от </a:t>
            </a:r>
            <a:r>
              <a:rPr lang="ru-RU" b="1" dirty="0" smtClean="0"/>
              <a:t>заболевания в </a:t>
            </a:r>
            <a:r>
              <a:rPr lang="ru-RU" b="1" dirty="0" smtClean="0"/>
              <a:t>целях проведения медико-социальной </a:t>
            </a:r>
            <a:r>
              <a:rPr lang="ru-RU" b="1" dirty="0" smtClean="0"/>
              <a:t>экспертизы у </a:t>
            </a:r>
            <a:r>
              <a:rPr lang="ru-RU" b="1" dirty="0" smtClean="0"/>
              <a:t>взрослого населения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2844" y="142852"/>
          <a:ext cx="8715439" cy="65722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1504"/>
                <a:gridCol w="1000132"/>
                <a:gridCol w="1285884"/>
                <a:gridCol w="1143008"/>
                <a:gridCol w="857256"/>
                <a:gridCol w="2201000"/>
                <a:gridCol w="1656655"/>
              </a:tblGrid>
              <a:tr h="1223997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N </a:t>
                      </a:r>
                      <a:r>
                        <a:rPr lang="ru-RU" sz="1200" dirty="0" err="1">
                          <a:latin typeface="Times New Roman"/>
                          <a:ea typeface="Times New Roman"/>
                        </a:rPr>
                        <a:t>п</a:t>
                      </a: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/</a:t>
                      </a:r>
                      <a:r>
                        <a:rPr lang="ru-RU" sz="1200" dirty="0" err="1">
                          <a:latin typeface="Times New Roman"/>
                          <a:ea typeface="Times New Roman"/>
                        </a:rPr>
                        <a:t>п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39370" marR="39370" marT="64770" marB="6477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Классы болезней по МКБ-10 </a:t>
                      </a:r>
                      <a:r>
                        <a:rPr lang="ru-RU" sz="1200" u="none" strike="noStrike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hlinkClick r:id="" action="ppaction://hlinkfile" tooltip="&lt;1&gt; Международная статистическая классификация болезней и проблем, связанных со здоровьем, 10-го пересмотра (далее - МКБ-10);"/>
                        </a:rPr>
                        <a:t>&lt;1&gt;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39370" marR="39370" marT="64770" marB="6477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Группа болезней по МКБ-10</a:t>
                      </a:r>
                    </a:p>
                  </a:txBody>
                  <a:tcPr marL="39370" marR="39370" marT="64770" marB="6477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Наименование болезней, травм или дефектов и их последствия</a:t>
                      </a:r>
                    </a:p>
                  </a:txBody>
                  <a:tcPr marL="39370" marR="39370" marT="64770" marB="6477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Рубрика МКБ-10</a:t>
                      </a:r>
                    </a:p>
                  </a:txBody>
                  <a:tcPr marL="39370" marR="39370" marT="64770" marB="6477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Перечень медицинских обследований (прием (осмотр, консультация) врача-специалиста, медицинского психолога, лабораторные, инструментальные, функциональные методы исследования), включая сроки давности, которые они не должны превышать</a:t>
                      </a:r>
                    </a:p>
                  </a:txBody>
                  <a:tcPr marL="39370" marR="39370" marT="64770" marB="6477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5449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основные исследования </a:t>
                      </a:r>
                      <a:r>
                        <a:rPr lang="ru-RU" sz="1200" u="none" strike="noStrike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hlinkClick r:id="" action="ppaction://hlinkfile" tooltip="&lt;2&gt; Обязательный перечень медицинских обследований, которые должны быть проведены перед направлением гражданина на МСЭ;"/>
                        </a:rPr>
                        <a:t>&lt;2&gt;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дополнительные исследования </a:t>
                      </a:r>
                      <a:r>
                        <a:rPr lang="ru-RU" sz="1200" u="none" strike="noStrike" dirty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hlinkClick r:id="" action="ppaction://hlinkfile" tooltip="&lt;3&gt; Дополнительный перечень медицинских обследований, которые могут быть проведены гражданину перед направлением на МСЭ для уточнения клинико-функциональных данных в случае наличия соответствующих медицинских показаний и отсутствия противопоказаний."/>
                        </a:rPr>
                        <a:t>&lt;3&gt;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39370" marR="39370" marT="64770" marB="64770"/>
                </a:tc>
              </a:tr>
              <a:tr h="479380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5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Болезни уха и сосцевидного отростка (класс VIII)</a:t>
                      </a: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latin typeface="Times New Roman"/>
                          <a:ea typeface="Times New Roman"/>
                        </a:rPr>
                        <a:t>Кондуктивная</a:t>
                      </a: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 и </a:t>
                      </a:r>
                      <a:r>
                        <a:rPr lang="ru-RU" sz="1200" dirty="0" err="1">
                          <a:latin typeface="Times New Roman"/>
                          <a:ea typeface="Times New Roman"/>
                        </a:rPr>
                        <a:t>нейросенсорная</a:t>
                      </a: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 потеря слуха</a:t>
                      </a: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err="1" smtClean="0">
                          <a:latin typeface="Times New Roman"/>
                          <a:ea typeface="Times New Roman"/>
                        </a:rPr>
                        <a:t>Нейросенсорная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 потеря слуха двусторонняя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H90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H90.3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</a:rPr>
                        <a:t>Прием (осмотр, консультация) </a:t>
                      </a:r>
                      <a:r>
                        <a:rPr lang="ru-RU" sz="1200" b="1" dirty="0" err="1" smtClean="0">
                          <a:latin typeface="Times New Roman"/>
                          <a:ea typeface="Times New Roman"/>
                        </a:rPr>
                        <a:t>врача-оториноларинголога</a:t>
                      </a:r>
                      <a:r>
                        <a:rPr lang="ru-RU" sz="1200" b="1" dirty="0" smtClean="0">
                          <a:latin typeface="Times New Roman"/>
                          <a:ea typeface="Times New Roman"/>
                        </a:rPr>
                        <a:t> или </a:t>
                      </a:r>
                      <a:r>
                        <a:rPr lang="ru-RU" sz="1200" b="1" dirty="0" err="1" smtClean="0">
                          <a:latin typeface="Times New Roman"/>
                          <a:ea typeface="Times New Roman"/>
                        </a:rPr>
                        <a:t>врача-сурдолога-оториноларинголога</a:t>
                      </a:r>
                      <a:r>
                        <a:rPr lang="ru-RU" sz="1200" b="1" dirty="0" smtClean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в целях выявления характера и степени выраженности нарушения функции слуха (степени тугоухости) левого и правого уха (по международной классификации тугоухости), формы и стадии течения заболевания, времени наступления слухового дефекта, степени адаптивности к нему, вида и особенностей осложнений, сочетания с нарушением речи и психических функций, возможности и прогноза </a:t>
                      </a:r>
                      <a:r>
                        <a:rPr lang="ru-RU" sz="1200" dirty="0" err="1" smtClean="0">
                          <a:latin typeface="Times New Roman"/>
                          <a:ea typeface="Times New Roman"/>
                        </a:rPr>
                        <a:t>слухопротезирования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 (давностью не более 1 месяца с даты проведения);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При подозрении на генетические аномалии с целью определения прогноза - тест на определение мутаций в гене CJB2 (бессрочно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);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 smtClean="0">
                        <a:latin typeface="Times New Roman"/>
                        <a:ea typeface="Times New Roman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при необходимости дополнительной объективизации нарушений функций слуха - стационарные слуховые вызванные потенциалы (ASSR-тест) (давностью не более 1 года с даты проведения)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39370" marR="39370" marT="64770" marB="6477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2844" y="142852"/>
          <a:ext cx="8715439" cy="67782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1504"/>
                <a:gridCol w="1000132"/>
                <a:gridCol w="1285884"/>
                <a:gridCol w="1143008"/>
                <a:gridCol w="857256"/>
                <a:gridCol w="2643206"/>
                <a:gridCol w="1214449"/>
              </a:tblGrid>
              <a:tr h="1223997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N </a:t>
                      </a:r>
                      <a:r>
                        <a:rPr lang="ru-RU" sz="1200" dirty="0" err="1">
                          <a:latin typeface="Times New Roman"/>
                          <a:ea typeface="Times New Roman"/>
                        </a:rPr>
                        <a:t>п</a:t>
                      </a: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/</a:t>
                      </a:r>
                      <a:r>
                        <a:rPr lang="ru-RU" sz="1200" dirty="0" err="1">
                          <a:latin typeface="Times New Roman"/>
                          <a:ea typeface="Times New Roman"/>
                        </a:rPr>
                        <a:t>п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39370" marR="39370" marT="64770" marB="6477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Классы болезней по МКБ-10 </a:t>
                      </a:r>
                      <a:r>
                        <a:rPr lang="ru-RU" sz="1200" u="none" strike="noStrike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hlinkClick r:id="" action="ppaction://hlinkfile" tooltip="&lt;1&gt; Международная статистическая классификация болезней и проблем, связанных со здоровьем, 10-го пересмотра (далее - МКБ-10);"/>
                        </a:rPr>
                        <a:t>&lt;1&gt;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39370" marR="39370" marT="64770" marB="6477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Группа болезней по МКБ-10</a:t>
                      </a:r>
                    </a:p>
                  </a:txBody>
                  <a:tcPr marL="39370" marR="39370" marT="64770" marB="6477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Наименование болезней, травм или дефектов и их последствия</a:t>
                      </a:r>
                    </a:p>
                  </a:txBody>
                  <a:tcPr marL="39370" marR="39370" marT="64770" marB="6477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Рубрика МКБ-10</a:t>
                      </a:r>
                    </a:p>
                  </a:txBody>
                  <a:tcPr marL="39370" marR="39370" marT="64770" marB="6477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Перечень медицинских обследований (прием (осмотр, консультация) врача-специалиста, медицинского психолога, лабораторные, инструментальные, функциональные методы исследования), включая сроки давности, которые они не должны превышать</a:t>
                      </a:r>
                    </a:p>
                  </a:txBody>
                  <a:tcPr marL="39370" marR="39370" marT="64770" marB="6477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5449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основные исследования </a:t>
                      </a:r>
                      <a:r>
                        <a:rPr lang="ru-RU" sz="1200" u="none" strike="noStrike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hlinkClick r:id="" action="ppaction://hlinkfile" tooltip="&lt;2&gt; Обязательный перечень медицинских обследований, которые должны быть проведены перед направлением гражданина на МСЭ;"/>
                        </a:rPr>
                        <a:t>&lt;2&gt;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дополнительные исследования </a:t>
                      </a:r>
                      <a:r>
                        <a:rPr lang="ru-RU" sz="1200" u="none" strike="noStrike" dirty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hlinkClick r:id="" action="ppaction://hlinkfile" tooltip="&lt;3&gt; Дополнительный перечень медицинских обследований, которые могут быть проведены гражданину перед направлением на МСЭ для уточнения клинико-функциональных данных в случае наличия соответствующих медицинских показаний и отсутствия противопоказаний."/>
                        </a:rPr>
                        <a:t>&lt;3&gt;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39370" marR="39370" marT="64770" marB="64770"/>
                </a:tc>
              </a:tr>
              <a:tr h="479380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5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Болезни уха и сосцевидного отростка (класс VIII)</a:t>
                      </a: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latin typeface="Times New Roman"/>
                          <a:ea typeface="Times New Roman"/>
                        </a:rPr>
                        <a:t>Кондуктивная</a:t>
                      </a: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 и </a:t>
                      </a:r>
                      <a:r>
                        <a:rPr lang="ru-RU" sz="1200" dirty="0" err="1">
                          <a:latin typeface="Times New Roman"/>
                          <a:ea typeface="Times New Roman"/>
                        </a:rPr>
                        <a:t>нейросенсорная</a:t>
                      </a: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 потеря слуха</a:t>
                      </a: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err="1" smtClean="0">
                          <a:latin typeface="Times New Roman"/>
                          <a:ea typeface="Times New Roman"/>
                        </a:rPr>
                        <a:t>Нейросенсорная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 потеря слуха двусторонняя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H90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H90.3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прием (осмотр, консультация) врача-терапевта </a:t>
                      </a: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или врача общей практики (семейного врача) в целях определения стойких нарушений функций организма, вызванных сопутствующими заболеваниями, последствиями травм или дефектами (давностью не более 1 месяца с даты проведения исследования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);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</a:rPr>
                        <a:t>медико-логопедическое исследование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(давностью не более 3 месяцев с даты проведения);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тональная пороговая и </a:t>
                      </a:r>
                      <a:r>
                        <a:rPr lang="ru-RU" sz="1200" dirty="0" err="1" smtClean="0">
                          <a:latin typeface="Times New Roman"/>
                          <a:ea typeface="Times New Roman"/>
                        </a:rPr>
                        <a:t>надпороговая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 аудиометрия (давностью не более 3 месяцев с даты проведения);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</a:rPr>
                        <a:t>речевая аудиометрия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(давностью не более 3 месяцев с даты проведения)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39370" marR="39370" marT="64770" marB="6477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2844" y="142852"/>
          <a:ext cx="8715439" cy="65722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1504"/>
                <a:gridCol w="1000132"/>
                <a:gridCol w="1285884"/>
                <a:gridCol w="1143008"/>
                <a:gridCol w="857256"/>
                <a:gridCol w="2201000"/>
                <a:gridCol w="1656655"/>
              </a:tblGrid>
              <a:tr h="1223997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N </a:t>
                      </a:r>
                      <a:r>
                        <a:rPr lang="ru-RU" sz="1200" dirty="0" err="1">
                          <a:latin typeface="Times New Roman"/>
                          <a:ea typeface="Times New Roman"/>
                        </a:rPr>
                        <a:t>п</a:t>
                      </a: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/</a:t>
                      </a:r>
                      <a:r>
                        <a:rPr lang="ru-RU" sz="1200" dirty="0" err="1">
                          <a:latin typeface="Times New Roman"/>
                          <a:ea typeface="Times New Roman"/>
                        </a:rPr>
                        <a:t>п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39370" marR="39370" marT="64770" marB="6477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Классы болезней по МКБ-10 </a:t>
                      </a:r>
                      <a:r>
                        <a:rPr lang="ru-RU" sz="1200" u="none" strike="noStrike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hlinkClick r:id="" action="ppaction://hlinkfile" tooltip="&lt;1&gt; Международная статистическая классификация болезней и проблем, связанных со здоровьем, 10-го пересмотра (далее - МКБ-10);"/>
                        </a:rPr>
                        <a:t>&lt;1&gt;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39370" marR="39370" marT="64770" marB="6477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Группа болезней по МКБ-10</a:t>
                      </a:r>
                    </a:p>
                  </a:txBody>
                  <a:tcPr marL="39370" marR="39370" marT="64770" marB="6477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Наименование болезней, травм или дефектов и их последствия</a:t>
                      </a:r>
                    </a:p>
                  </a:txBody>
                  <a:tcPr marL="39370" marR="39370" marT="64770" marB="6477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Рубрика МКБ-10</a:t>
                      </a:r>
                    </a:p>
                  </a:txBody>
                  <a:tcPr marL="39370" marR="39370" marT="64770" marB="6477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Перечень медицинских обследований (прием (осмотр, консультация) врача-специалиста, медицинского психолога, лабораторные, инструментальные, функциональные методы исследования), включая сроки давности, которые они не должны превышать</a:t>
                      </a:r>
                    </a:p>
                  </a:txBody>
                  <a:tcPr marL="39370" marR="39370" marT="64770" marB="6477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5449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основные исследования </a:t>
                      </a:r>
                      <a:r>
                        <a:rPr lang="ru-RU" sz="1200" u="none" strike="noStrike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hlinkClick r:id="" action="ppaction://hlinkfile" tooltip="&lt;2&gt; Обязательный перечень медицинских обследований, которые должны быть проведены перед направлением гражданина на МСЭ;"/>
                        </a:rPr>
                        <a:t>&lt;2&gt;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дополнительные исследования </a:t>
                      </a:r>
                      <a:r>
                        <a:rPr lang="ru-RU" sz="1200" u="none" strike="noStrike" dirty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hlinkClick r:id="" action="ppaction://hlinkfile" tooltip="&lt;3&gt; Дополнительный перечень медицинских обследований, которые могут быть проведены гражданину перед направлением на МСЭ для уточнения клинико-функциональных данных в случае наличия соответствующих медицинских показаний и отсутствия противопоказаний."/>
                        </a:rPr>
                        <a:t>&lt;3&gt;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39370" marR="39370" marT="64770" marB="64770"/>
                </a:tc>
              </a:tr>
              <a:tr h="479380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5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Болезни уха и сосцевидного отростка (класс VIII)</a:t>
                      </a: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latin typeface="Times New Roman"/>
                          <a:ea typeface="Times New Roman"/>
                        </a:rPr>
                        <a:t>Кондуктивная</a:t>
                      </a: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 и </a:t>
                      </a:r>
                      <a:r>
                        <a:rPr lang="ru-RU" sz="1200" dirty="0" err="1">
                          <a:latin typeface="Times New Roman"/>
                          <a:ea typeface="Times New Roman"/>
                        </a:rPr>
                        <a:t>нейросенсорная</a:t>
                      </a: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 потеря слуха</a:t>
                      </a: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err="1" smtClean="0">
                          <a:latin typeface="Times New Roman"/>
                          <a:ea typeface="Times New Roman"/>
                        </a:rPr>
                        <a:t>Нейросенсорная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 потеря слуха двусторонняя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H90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H90.3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</a:rPr>
                        <a:t>акустическая </a:t>
                      </a:r>
                      <a:r>
                        <a:rPr lang="ru-RU" sz="1200" b="1" dirty="0" err="1" smtClean="0">
                          <a:latin typeface="Times New Roman"/>
                          <a:ea typeface="Times New Roman"/>
                        </a:rPr>
                        <a:t>импедансометрия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 (давностью не более 3 месяцев с даты проведения);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</a:rPr>
                        <a:t>исследование </a:t>
                      </a:r>
                      <a:r>
                        <a:rPr lang="ru-RU" sz="1200" b="1" dirty="0" err="1" smtClean="0">
                          <a:latin typeface="Times New Roman"/>
                          <a:ea typeface="Times New Roman"/>
                        </a:rPr>
                        <a:t>отоакустической</a:t>
                      </a:r>
                      <a:r>
                        <a:rPr lang="ru-RU" sz="1200" b="1" dirty="0" smtClean="0">
                          <a:latin typeface="Times New Roman"/>
                          <a:ea typeface="Times New Roman"/>
                        </a:rPr>
                        <a:t> эмиссии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, вызванной на речевых частотах (давностью не более 3 месяцев с даты проведения)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39370" marR="39370" marT="64770" marB="6477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2844" y="142852"/>
          <a:ext cx="8715439" cy="78106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1504"/>
                <a:gridCol w="1000132"/>
                <a:gridCol w="1285884"/>
                <a:gridCol w="928694"/>
                <a:gridCol w="857256"/>
                <a:gridCol w="2415314"/>
                <a:gridCol w="1656655"/>
              </a:tblGrid>
              <a:tr h="1223997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N </a:t>
                      </a:r>
                      <a:r>
                        <a:rPr lang="ru-RU" sz="1200" dirty="0" err="1">
                          <a:latin typeface="Times New Roman"/>
                          <a:ea typeface="Times New Roman"/>
                        </a:rPr>
                        <a:t>п</a:t>
                      </a: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/</a:t>
                      </a:r>
                      <a:r>
                        <a:rPr lang="ru-RU" sz="1200" dirty="0" err="1">
                          <a:latin typeface="Times New Roman"/>
                          <a:ea typeface="Times New Roman"/>
                        </a:rPr>
                        <a:t>п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39370" marR="39370" marT="64770" marB="6477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Классы болезней по МКБ-10 </a:t>
                      </a:r>
                      <a:r>
                        <a:rPr lang="ru-RU" sz="1200" u="none" strike="noStrike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hlinkClick r:id="" action="ppaction://hlinkfile" tooltip="&lt;1&gt; Международная статистическая классификация болезней и проблем, связанных со здоровьем, 10-го пересмотра (далее - МКБ-10);"/>
                        </a:rPr>
                        <a:t>&lt;1&gt;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39370" marR="39370" marT="64770" marB="6477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Группа болезней по МКБ-10</a:t>
                      </a:r>
                    </a:p>
                  </a:txBody>
                  <a:tcPr marL="39370" marR="39370" marT="64770" marB="6477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Наименование болезней, травм или дефектов и их последствия</a:t>
                      </a:r>
                    </a:p>
                  </a:txBody>
                  <a:tcPr marL="39370" marR="39370" marT="64770" marB="6477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Рубрика МКБ-10</a:t>
                      </a:r>
                    </a:p>
                  </a:txBody>
                  <a:tcPr marL="39370" marR="39370" marT="64770" marB="6477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Перечень медицинских обследований (прием (осмотр, консультация) врача-специалиста, медицинского психолога, лабораторные, инструментальные, функциональные методы исследования), включая сроки давности, которые они не должны превышать</a:t>
                      </a:r>
                    </a:p>
                  </a:txBody>
                  <a:tcPr marL="39370" marR="39370" marT="64770" marB="6477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5449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основные исследования </a:t>
                      </a:r>
                      <a:r>
                        <a:rPr lang="ru-RU" sz="1200" u="none" strike="noStrike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hlinkClick r:id="" action="ppaction://hlinkfile" tooltip="&lt;2&gt; Обязательный перечень медицинских обследований, которые должны быть проведены перед направлением гражданина на МСЭ;"/>
                        </a:rPr>
                        <a:t>&lt;2&gt;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дополнительные исследования </a:t>
                      </a:r>
                      <a:r>
                        <a:rPr lang="ru-RU" sz="1200" u="none" strike="noStrike" dirty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hlinkClick r:id="" action="ppaction://hlinkfile" tooltip="&lt;3&gt; Дополнительный перечень медицинских обследований, которые могут быть проведены гражданину перед направлением на МСЭ для уточнения клинико-функциональных данных в случае наличия соответствующих медицинских показаний и отсутствия противопоказаний."/>
                        </a:rPr>
                        <a:t>&lt;3&gt;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39370" marR="39370" marT="64770" marB="64770"/>
                </a:tc>
              </a:tr>
              <a:tr h="479380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7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 smtClean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 smtClean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 smtClean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Болезни органов дыхания (класс X)</a:t>
                      </a: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Хронические болезни нижних дыхательных путей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Болезни легкого, вызванные внешними агентами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J00 -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J99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 smtClean="0"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J60 - J70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(давностью не более 1 месяца)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Прием (осмотр, консультация) терапевта или врача общей практики (семейного врача) или пульмонолога 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 целях выявления формы и тяжести течения, активности процесса, наличия и частоты обострений, частоты пароксизмальных состояний (при их наличии), распространенности </a:t>
                      </a:r>
                      <a:r>
                        <a:rPr lang="ru-RU" sz="14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патол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 процесса, включения органов-мишеней, необходимости подавления иммунитета, наличия осложнений, степени выраженности ДН, стойких нарушений функций организма, вызванных сопутствующими заболеваниями, последствиями травм или дефектами проведения);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При необходимости уточнения характера поражения органов дыхания - рентгенография, КТ или МРТ ОГК (давностью не более 3 месяцев с даты проведения);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9370" marR="39370" marT="64770" marB="6477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2844" y="142852"/>
          <a:ext cx="8715439" cy="66058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1504"/>
                <a:gridCol w="1000132"/>
                <a:gridCol w="1285884"/>
                <a:gridCol w="928694"/>
                <a:gridCol w="857256"/>
                <a:gridCol w="2415314"/>
                <a:gridCol w="1656655"/>
              </a:tblGrid>
              <a:tr h="1223997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N </a:t>
                      </a:r>
                      <a:r>
                        <a:rPr lang="ru-RU" sz="1200" dirty="0" err="1">
                          <a:latin typeface="Times New Roman"/>
                          <a:ea typeface="Times New Roman"/>
                        </a:rPr>
                        <a:t>п</a:t>
                      </a: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/</a:t>
                      </a:r>
                      <a:r>
                        <a:rPr lang="ru-RU" sz="1200" dirty="0" err="1">
                          <a:latin typeface="Times New Roman"/>
                          <a:ea typeface="Times New Roman"/>
                        </a:rPr>
                        <a:t>п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39370" marR="39370" marT="64770" marB="6477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Классы болезней по МКБ-10 </a:t>
                      </a:r>
                      <a:r>
                        <a:rPr lang="ru-RU" sz="1200" u="none" strike="noStrike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hlinkClick r:id="" action="ppaction://hlinkfile" tooltip="&lt;1&gt; Международная статистическая классификация болезней и проблем, связанных со здоровьем, 10-го пересмотра (далее - МКБ-10);"/>
                        </a:rPr>
                        <a:t>&lt;1&gt;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39370" marR="39370" marT="64770" marB="6477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Группа болезней по МКБ-10</a:t>
                      </a:r>
                    </a:p>
                  </a:txBody>
                  <a:tcPr marL="39370" marR="39370" marT="64770" marB="6477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Наименование болезней, травм или дефектов и их последствия</a:t>
                      </a:r>
                    </a:p>
                  </a:txBody>
                  <a:tcPr marL="39370" marR="39370" marT="64770" marB="6477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Рубрика МКБ-10</a:t>
                      </a:r>
                    </a:p>
                  </a:txBody>
                  <a:tcPr marL="39370" marR="39370" marT="64770" marB="6477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Перечень медицинских обследований (прием (осмотр, консультация) врача-специалиста, медицинского психолога, лабораторные, инструментальные, функциональные методы исследования), включая сроки давности, которые они не должны превышать</a:t>
                      </a:r>
                    </a:p>
                  </a:txBody>
                  <a:tcPr marL="39370" marR="39370" marT="64770" marB="6477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5449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основные исследования </a:t>
                      </a:r>
                      <a:r>
                        <a:rPr lang="ru-RU" sz="1200" u="none" strike="noStrike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hlinkClick r:id="" action="ppaction://hlinkfile" tooltip="&lt;2&gt; Обязательный перечень медицинских обследований, которые должны быть проведены перед направлением гражданина на МСЭ;"/>
                        </a:rPr>
                        <a:t>&lt;2&gt;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дополнительные исследования </a:t>
                      </a:r>
                      <a:r>
                        <a:rPr lang="ru-RU" sz="1200" u="none" strike="noStrike" dirty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hlinkClick r:id="" action="ppaction://hlinkfile" tooltip="&lt;3&gt; Дополнительный перечень медицинских обследований, которые могут быть проведены гражданину перед направлением на МСЭ для уточнения клинико-функциональных данных в случае наличия соответствующих медицинских показаний и отсутствия противопоказаний."/>
                        </a:rPr>
                        <a:t>&lt;3&gt;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39370" marR="39370" marT="64770" marB="64770"/>
                </a:tc>
              </a:tr>
              <a:tr h="479380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7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 smtClean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 smtClean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 smtClean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Болезни органов дыхания (класс X)</a:t>
                      </a: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Хронические болезни нижних дыхательных путей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Болезни легкого, вызванные внешними агентами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J00 -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J99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 smtClean="0"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J60 - J70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общий (клинический) анализ крови (давностью не более 1 месяца с даты проведения);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биохимический анализ крови с обязательным указанием уровней общего белка и его фракций, </a:t>
                      </a:r>
                      <a:r>
                        <a:rPr lang="ru-RU" sz="16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серомукоида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холестерина, ЛПНП, ЛПВП, </a:t>
                      </a:r>
                      <a:r>
                        <a:rPr lang="ru-RU" sz="16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триглицеридов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глюкозы (давностью не более 1 месяца с даты проведения);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при наличии признаков анатомической обструкции дыхательных путей - бронхоскопия (давностью не более 3 месяцев с даты проведения);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при бронхоэктатической болезни и интерстициальных болезнях легких - тест с 6-минутной ходьбой (давностью не более 2 месяцев с даты проведения);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9370" marR="39370" marT="64770" marB="6477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2844" y="142852"/>
          <a:ext cx="8858312" cy="65722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0873"/>
                <a:gridCol w="1016527"/>
                <a:gridCol w="1306964"/>
                <a:gridCol w="943918"/>
                <a:gridCol w="871309"/>
                <a:gridCol w="2454908"/>
                <a:gridCol w="1683813"/>
              </a:tblGrid>
              <a:tr h="1223997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N </a:t>
                      </a:r>
                      <a:r>
                        <a:rPr lang="ru-RU" sz="1200" dirty="0" err="1">
                          <a:latin typeface="Times New Roman"/>
                          <a:ea typeface="Times New Roman"/>
                        </a:rPr>
                        <a:t>п</a:t>
                      </a: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/</a:t>
                      </a:r>
                      <a:r>
                        <a:rPr lang="ru-RU" sz="1200" dirty="0" err="1">
                          <a:latin typeface="Times New Roman"/>
                          <a:ea typeface="Times New Roman"/>
                        </a:rPr>
                        <a:t>п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39370" marR="39370" marT="64770" marB="6477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Классы болезней по МКБ-10 </a:t>
                      </a:r>
                      <a:r>
                        <a:rPr lang="ru-RU" sz="1200" u="none" strike="noStrike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hlinkClick r:id="" action="ppaction://hlinkfile" tooltip="&lt;1&gt; Международная статистическая классификация болезней и проблем, связанных со здоровьем, 10-го пересмотра (далее - МКБ-10);"/>
                        </a:rPr>
                        <a:t>&lt;1&gt;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39370" marR="39370" marT="64770" marB="6477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Группа болезней по МКБ-10</a:t>
                      </a:r>
                    </a:p>
                  </a:txBody>
                  <a:tcPr marL="39370" marR="39370" marT="64770" marB="6477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Наименование болезней, травм или дефектов и их последствия</a:t>
                      </a:r>
                    </a:p>
                  </a:txBody>
                  <a:tcPr marL="39370" marR="39370" marT="64770" marB="6477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Рубрика МКБ-10</a:t>
                      </a:r>
                    </a:p>
                  </a:txBody>
                  <a:tcPr marL="39370" marR="39370" marT="64770" marB="6477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Перечень медицинских обследований (прием (осмотр, консультация) врача-специалиста, медицинского психолога, лабораторные, инструментальные, функциональные методы исследования), включая сроки давности, которые они не должны превышать</a:t>
                      </a:r>
                    </a:p>
                  </a:txBody>
                  <a:tcPr marL="39370" marR="39370" marT="64770" marB="6477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5449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основные исследования </a:t>
                      </a:r>
                      <a:r>
                        <a:rPr lang="ru-RU" sz="1200" u="none" strike="noStrike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hlinkClick r:id="" action="ppaction://hlinkfile" tooltip="&lt;2&gt; Обязательный перечень медицинских обследований, которые должны быть проведены перед направлением гражданина на МСЭ;"/>
                        </a:rPr>
                        <a:t>&lt;2&gt;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дополнительные исследования </a:t>
                      </a:r>
                      <a:r>
                        <a:rPr lang="ru-RU" sz="1200" u="none" strike="noStrike" dirty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hlinkClick r:id="" action="ppaction://hlinkfile" tooltip="&lt;3&gt; Дополнительный перечень медицинских обследований, которые могут быть проведены гражданину перед направлением на МСЭ для уточнения клинико-функциональных данных в случае наличия соответствующих медицинских показаний и отсутствия противопоказаний."/>
                        </a:rPr>
                        <a:t>&lt;3&gt;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39370" marR="39370" marT="64770" marB="64770"/>
                </a:tc>
              </a:tr>
              <a:tr h="479380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7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 smtClean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 smtClean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 smtClean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Болезни органов дыхания (класс X)</a:t>
                      </a: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Хронические болезни нижних дыхательных путей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Болезни легкого, вызванные внешними агентами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J00 -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J99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 smtClean="0"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J60 - J70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рентгенография органов грудной клетки в 2-х проекциях с описанием результатов (давностью не более 2 месяцев с даты проведения);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исследование ФВД (базисные пробы и пробы с </a:t>
                      </a:r>
                      <a:r>
                        <a:rPr lang="ru-RU" sz="1400" dirty="0" err="1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бронхолитиком</a:t>
                      </a: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) (давностью не более 2 месяцев с даты проведения);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err="1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пульсоксиметрия</a:t>
                      </a: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(давностью не более 2 месяцев с даты проведения)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при интерстициальных болезнях легких по медицинским показаниям - </a:t>
                      </a:r>
                      <a:r>
                        <a:rPr lang="ru-RU" sz="1400" dirty="0" err="1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бодиплетизмография</a:t>
                      </a: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и диффузионный тест (давностью не более 2 месяцев с даты проведения)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9370" marR="39370" marT="64770" marB="6477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2445</Words>
  <PresentationFormat>Экран (4:3)</PresentationFormat>
  <Paragraphs>202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Тема Office</vt:lpstr>
      <vt:lpstr>Приказ Минтруда России N 52н,  Минздрава России N 35н от 31.01.2019   "Об утверждении перечня медицинских обследований, необходимых для получения клинико-функциональных данных в зависимости от заболевания в целях проведения медико-социальной экспертизы«  Вступает в силу 29 марта 2019 г.   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Острое профессиональное заболевание</vt:lpstr>
      <vt:lpstr>Хроническое профессиональное заболевание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Приказ Минтруда России N 52н,  Минздрава России N 35н от 31.01.2019   "Об утверждении перечня медицинских обследований, необходимых для получения клинико-функциональных данных в зависимости от заболевания в целях проведения медико-социальной экспертизы«</dc:title>
  <dc:creator>Truda</dc:creator>
  <cp:lastModifiedBy>Truda</cp:lastModifiedBy>
  <cp:revision>7</cp:revision>
  <dcterms:created xsi:type="dcterms:W3CDTF">2019-03-25T10:03:46Z</dcterms:created>
  <dcterms:modified xsi:type="dcterms:W3CDTF">2019-03-25T11:12:27Z</dcterms:modified>
</cp:coreProperties>
</file>